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98" r:id="rId5"/>
    <p:sldId id="283" r:id="rId6"/>
    <p:sldId id="299" r:id="rId7"/>
    <p:sldId id="300" r:id="rId8"/>
    <p:sldId id="284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29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712" autoAdjust="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outlineViewPr>
    <p:cViewPr>
      <p:scale>
        <a:sx n="33" d="100"/>
        <a:sy n="33" d="100"/>
      </p:scale>
      <p:origin x="0" y="-9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5/7/2021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7760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95064-E6BF-43CD-ACBD-6363E8D9B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114627"/>
            <a:ext cx="5956300" cy="1095056"/>
          </a:xfrm>
          <a:solidFill>
            <a:schemeClr val="tx1">
              <a:alpha val="80000"/>
            </a:schemeClr>
          </a:solidFill>
        </p:spPr>
        <p:txBody>
          <a:bodyPr vert="horz" lIns="252000" tIns="180000" rIns="180000" bIns="180000" rtlCol="0">
            <a:noAutofit/>
          </a:bodyPr>
          <a:lstStyle>
            <a:lvl1pPr marL="0" indent="0" algn="l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marL="266700" lvl="0" indent="-26670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2563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08000"/>
            <a:ext cx="11328000" cy="5183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6207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E1E0B79-3CC8-4DCF-8AEC-AC43BC9A3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86" y="1007250"/>
            <a:ext cx="5460114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5546508-E26C-46CD-8939-D20E71BF4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1007250"/>
            <a:ext cx="5448115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5553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01623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 descr="Accent bar right&#10;">
            <a:extLst>
              <a:ext uri="{FF2B5EF4-FFF2-40B4-BE49-F238E27FC236}">
                <a16:creationId xmlns:a16="http://schemas.microsoft.com/office/drawing/2014/main" id="{3E8A46E0-47C2-4441-B7DD-F621A80F1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1016231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902C307-6561-4E11-9899-1F34830AE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4128"/>
            <a:ext cx="5448115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D73439B-6B1B-47C5-B2B0-409015FB3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086" y="1224128"/>
            <a:ext cx="5447914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12AC6878-44C6-4445-A225-70C0DC482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1955731"/>
            <a:ext cx="5447914" cy="42339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6D675DA8-374F-4915-973A-53612A41F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1943031"/>
            <a:ext cx="5447914" cy="42466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5315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5B68CA9-AC4C-4D15-9BA1-A9F1AC56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B24D8A-D8A5-4F57-A260-A4CF75FC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14327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E50A411-2E68-4F4D-B4BC-62E87C633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FBF39A8-0BD5-48FD-9993-F595D4F72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0633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B3A426-6D4A-4D91-ACD6-A2C25BAE44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4370" y="2033588"/>
            <a:ext cx="8863262" cy="2790825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72436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043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er Slid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07689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15037"/>
            <a:ext cx="5472000" cy="33769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08214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12214"/>
            <a:ext cx="5472113" cy="337903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Rectangle 9" descr="Accent block left">
            <a:extLst>
              <a:ext uri="{FF2B5EF4-FFF2-40B4-BE49-F238E27FC236}">
                <a16:creationId xmlns:a16="http://schemas.microsoft.com/office/drawing/2014/main" id="{BBC0CAF5-0DE6-4BEA-824E-124A54A76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Rectangle 10" descr="Accent bar right&#10;">
            <a:extLst>
              <a:ext uri="{FF2B5EF4-FFF2-40B4-BE49-F238E27FC236}">
                <a16:creationId xmlns:a16="http://schemas.microsoft.com/office/drawing/2014/main" id="{ED008080-B2F5-441A-8B15-30AE86BBF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Thank You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10243100" y="6422491"/>
            <a:ext cx="1053900" cy="380860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r">
              <a:lnSpc>
                <a:spcPts val="1000"/>
              </a:lnSpc>
            </a:pPr>
            <a:r>
              <a:rPr lang="en-US" sz="2500" b="1" i="0" spc="-100" baseline="0" noProof="0" dirty="0">
                <a:solidFill>
                  <a:schemeClr val="accent1"/>
                </a:solidFill>
                <a:latin typeface="+mj-lt"/>
              </a:rPr>
              <a:t>TREY</a:t>
            </a:r>
            <a:r>
              <a:rPr lang="en-US" sz="1600" b="1" i="0" spc="-100" baseline="0" noProof="0" dirty="0">
                <a:solidFill>
                  <a:schemeClr val="accent1"/>
                </a:solidFill>
                <a:latin typeface="+mj-lt"/>
              </a:rPr>
              <a:t> </a:t>
            </a:r>
            <a:br>
              <a:rPr lang="en-US" sz="1600" b="1" i="0" spc="-100" baseline="0" noProof="0" dirty="0">
                <a:solidFill>
                  <a:schemeClr val="accent1"/>
                </a:solidFill>
                <a:latin typeface="+mj-lt"/>
              </a:rPr>
            </a:br>
            <a:r>
              <a:rPr lang="en-US" sz="1200" b="0" i="0" spc="140" baseline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research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3" r:id="rId18"/>
    <p:sldLayoutId id="2147483674" r:id="rId19"/>
    <p:sldLayoutId id="2147483654" r:id="rId20"/>
    <p:sldLayoutId id="2147483655" r:id="rId21"/>
    <p:sldLayoutId id="2147483675" r:id="rId22"/>
    <p:sldLayoutId id="2147483672" r:id="rId2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Hands coming together in circle">
            <a:extLst>
              <a:ext uri="{FF2B5EF4-FFF2-40B4-BE49-F238E27FC236}">
                <a16:creationId xmlns:a16="http://schemas.microsoft.com/office/drawing/2014/main" id="{AA8A1CBA-9BB5-2246-9F4B-98EAD7C90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780588" cy="68040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3975"/>
            <a:ext cx="9780588" cy="795572"/>
          </a:xfrm>
        </p:spPr>
        <p:txBody>
          <a:bodyPr/>
          <a:lstStyle/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US" sz="3600" spc="0" dirty="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DataCo Smart Supply Chain Data Analysis</a:t>
            </a:r>
            <a:br>
              <a:rPr lang="en-US" sz="3600" spc="0" dirty="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C1DE0A-7865-466B-B5D7-781C92357026}"/>
              </a:ext>
            </a:extLst>
          </p:cNvPr>
          <p:cNvSpPr txBox="1"/>
          <p:nvPr/>
        </p:nvSpPr>
        <p:spPr>
          <a:xfrm>
            <a:off x="9542049" y="533914"/>
            <a:ext cx="2411411" cy="301415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3200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DataCo</a:t>
            </a:r>
            <a:endParaRPr lang="en-US" sz="3200" b="0" i="0" spc="140" baseline="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AFEDDA-91B3-4D54-A16C-06878C887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0588" y="0"/>
            <a:ext cx="2411412" cy="27034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A0DF96-2706-4908-A340-393884756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394" y="1537252"/>
            <a:ext cx="5953876" cy="39358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E8D504-6011-4688-93F0-F12838C8DDEE}"/>
              </a:ext>
            </a:extLst>
          </p:cNvPr>
          <p:cNvSpPr txBox="1"/>
          <p:nvPr/>
        </p:nvSpPr>
        <p:spPr>
          <a:xfrm>
            <a:off x="9780588" y="2868025"/>
            <a:ext cx="2411411" cy="3914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IN" b="1" kern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  <a:r>
              <a:rPr lang="en-IN" kern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                                    1. Fayiq Ahmed K</a:t>
            </a:r>
          </a:p>
          <a:p>
            <a:pPr lvl="0">
              <a:spcBef>
                <a:spcPct val="20000"/>
              </a:spcBef>
              <a:defRPr/>
            </a:pPr>
            <a:r>
              <a:rPr lang="en-US" kern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Supriyo Dey </a:t>
            </a:r>
          </a:p>
          <a:p>
            <a:pPr lvl="0">
              <a:spcBef>
                <a:spcPct val="20000"/>
              </a:spcBef>
              <a:defRPr/>
            </a:pPr>
            <a:r>
              <a:rPr lang="en-US" kern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Sai Charan </a:t>
            </a:r>
          </a:p>
          <a:p>
            <a:pPr lvl="0">
              <a:spcBef>
                <a:spcPct val="20000"/>
              </a:spcBef>
              <a:defRPr/>
            </a:pPr>
            <a:r>
              <a:rPr lang="en-US" kern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Akhil Raj </a:t>
            </a:r>
          </a:p>
          <a:p>
            <a:pPr lvl="0">
              <a:spcBef>
                <a:spcPct val="20000"/>
              </a:spcBef>
              <a:defRPr/>
            </a:pPr>
            <a:r>
              <a:rPr lang="en-US" kern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Bharath 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IN" b="1" kern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Mentored By:</a:t>
            </a:r>
          </a:p>
          <a:p>
            <a:r>
              <a:rPr lang="en-IN" kern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Animesh Tiwari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Handing touching mobile phone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839200" y="-1"/>
            <a:ext cx="3352800" cy="637135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8526" y="283585"/>
            <a:ext cx="3352126" cy="1967765"/>
          </a:xfrm>
        </p:spPr>
        <p:txBody>
          <a:bodyPr/>
          <a:lstStyle/>
          <a:p>
            <a:pPr lvl="0" algn="l">
              <a:lnSpc>
                <a:spcPct val="100000"/>
              </a:lnSpc>
              <a:spcBef>
                <a:spcPts val="0"/>
              </a:spcBef>
            </a:pPr>
            <a:r>
              <a:rPr lang="en-US" sz="3600" spc="0" dirty="0">
                <a:solidFill>
                  <a:srgbClr val="00B050"/>
                </a:solidFill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Base Model &amp; Assumptions</a:t>
            </a:r>
            <a:endParaRPr lang="en-US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9740348" y="6371351"/>
            <a:ext cx="2451652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4BA6E8-DE88-4F2D-979D-6C8A630813A3}"/>
              </a:ext>
            </a:extLst>
          </p:cNvPr>
          <p:cNvSpPr/>
          <p:nvPr/>
        </p:nvSpPr>
        <p:spPr>
          <a:xfrm>
            <a:off x="336" y="35726"/>
            <a:ext cx="862649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77E7F4-AD9C-4C11-8410-E598DFEAB0B3}"/>
              </a:ext>
            </a:extLst>
          </p:cNvPr>
          <p:cNvSpPr/>
          <p:nvPr/>
        </p:nvSpPr>
        <p:spPr>
          <a:xfrm>
            <a:off x="0" y="35726"/>
            <a:ext cx="8732507" cy="675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Assumption 1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The target variable i.e., Order Status is a categorical variable.</a:t>
            </a:r>
          </a:p>
          <a:p>
            <a:pPr marL="285750" lvl="0" indent="-285750" algn="just"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Assumption 2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No / less multicollinearity among features.</a:t>
            </a: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Through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VIF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 have removed the multicollinearity from all the numeric columns of the dataset and verified the same by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Heatmap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lvl="0" indent="-285750" algn="just"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have used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Transformation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scaling skewness of the features.</a:t>
            </a:r>
          </a:p>
          <a:p>
            <a:pPr marL="285750" lvl="0" indent="-285750" algn="just"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Due to large no. of Unique Categories in some categorical columns, rather than going with One hot Encoding, we used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 Encoder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intact dimension during Modelling.</a:t>
            </a:r>
          </a:p>
          <a:p>
            <a:pPr marL="285750" lvl="0" indent="-285750" algn="just"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going through the 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P&gt;|z|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base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Logit Model summary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we have taken the insignificant features having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p&gt;0.05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Eliminated those through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Backward Elimination Technique.</a:t>
            </a:r>
          </a:p>
          <a:p>
            <a:pPr marL="285750" lvl="0" indent="-285750">
              <a:spcBef>
                <a:spcPct val="20000"/>
              </a:spcBef>
              <a:buFont typeface="Wingdings" panose="05000000000000000000" pitchFamily="2" charset="2"/>
              <a:buChar char="q"/>
            </a:pPr>
            <a:endParaRPr lang="en-US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spcBef>
                <a:spcPct val="20000"/>
              </a:spcBef>
              <a:buFont typeface="Wingdings" panose="05000000000000000000" pitchFamily="2" charset="2"/>
              <a:buChar char="q"/>
            </a:pPr>
            <a:endParaRPr lang="en-US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spcBef>
                <a:spcPct val="20000"/>
              </a:spcBef>
              <a:buFont typeface="Wingdings" panose="05000000000000000000" pitchFamily="2" charset="2"/>
              <a:buChar char="q"/>
            </a:pPr>
            <a:endParaRPr lang="en-US" sz="1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spcBef>
                <a:spcPct val="20000"/>
              </a:spcBef>
              <a:buFont typeface="Wingdings" panose="05000000000000000000" pitchFamily="2" charset="2"/>
              <a:buChar char="q"/>
            </a:pPr>
            <a:endParaRPr lang="en-US" sz="1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spcBef>
                <a:spcPct val="20000"/>
              </a:spcBef>
              <a:buFont typeface="Wingdings" panose="05000000000000000000" pitchFamily="2" charset="2"/>
              <a:buChar char="q"/>
            </a:pPr>
            <a:endParaRPr lang="en-US" sz="1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spcBef>
                <a:spcPct val="20000"/>
              </a:spcBef>
              <a:buFont typeface="Wingdings" panose="05000000000000000000" pitchFamily="2" charset="2"/>
              <a:buChar char="q"/>
            </a:pPr>
            <a:endParaRPr lang="en-US" sz="1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spcBef>
                <a:spcPct val="20000"/>
              </a:spcBef>
              <a:buFont typeface="Wingdings" panose="05000000000000000000" pitchFamily="2" charset="2"/>
              <a:buChar char="q"/>
            </a:pPr>
            <a:endParaRPr lang="en-US" sz="1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spcBef>
                <a:spcPct val="20000"/>
              </a:spcBef>
              <a:buFont typeface="Wingdings" panose="05000000000000000000" pitchFamily="2" charset="2"/>
              <a:buChar char="q"/>
            </a:pPr>
            <a:endParaRPr lang="en-US" sz="1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spcBef>
                <a:spcPct val="20000"/>
              </a:spcBef>
              <a:buFont typeface="Wingdings" panose="05000000000000000000" pitchFamily="2" charset="2"/>
              <a:buChar char="q"/>
            </a:pPr>
            <a:endParaRPr lang="en-US" sz="1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spcBef>
                <a:spcPct val="20000"/>
              </a:spcBef>
            </a:pPr>
            <a:endParaRPr lang="en-US" sz="1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spcBef>
                <a:spcPct val="20000"/>
              </a:spcBef>
              <a:buFont typeface="Wingdings" panose="05000000000000000000" pitchFamily="2" charset="2"/>
              <a:buChar char="q"/>
            </a:pPr>
            <a:endParaRPr lang="en-US" sz="1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spcBef>
                <a:spcPct val="20000"/>
              </a:spcBef>
            </a:pPr>
            <a:endParaRPr lang="en-US" sz="1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26BAD3-B638-4D14-B736-32B5AEEA1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7" y="3511104"/>
            <a:ext cx="4088918" cy="263059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9F1ACA-08E6-45BA-AAF3-D336096EA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5111" y="3240122"/>
            <a:ext cx="4585324" cy="31312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D05ECDD-0F83-4F70-801C-C6ED0725F652}"/>
              </a:ext>
            </a:extLst>
          </p:cNvPr>
          <p:cNvSpPr/>
          <p:nvPr/>
        </p:nvSpPr>
        <p:spPr>
          <a:xfrm>
            <a:off x="8897128" y="3791724"/>
            <a:ext cx="3236608" cy="2474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0.6862028214786912</a:t>
            </a:r>
          </a:p>
          <a:p>
            <a:pPr marL="285750" lvl="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Sensitivity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0.5875104152962329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lvl="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Specificity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0.7579816923420406 </a:t>
            </a:r>
          </a:p>
          <a:p>
            <a:pPr marL="285750" lvl="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Miss-classification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 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0.31379717852130884 </a:t>
            </a:r>
          </a:p>
        </p:txBody>
      </p:sp>
    </p:spTree>
    <p:extLst>
      <p:ext uri="{BB962C8B-B14F-4D97-AF65-F5344CB8AC3E}">
        <p14:creationId xmlns:p14="http://schemas.microsoft.com/office/powerpoint/2010/main" val="1288378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Handing touching mobile phone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839200" y="-1"/>
            <a:ext cx="3352800" cy="637135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8526" y="283585"/>
            <a:ext cx="3352126" cy="2486119"/>
          </a:xfrm>
        </p:spPr>
        <p:txBody>
          <a:bodyPr/>
          <a:lstStyle/>
          <a:p>
            <a:pPr lvl="0" algn="l">
              <a:lnSpc>
                <a:spcPct val="100000"/>
              </a:lnSpc>
              <a:spcBef>
                <a:spcPts val="0"/>
              </a:spcBef>
            </a:pPr>
            <a:r>
              <a:rPr lang="en-US" sz="3600" spc="0" dirty="0">
                <a:solidFill>
                  <a:srgbClr val="00B050"/>
                </a:solidFill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Modelling with Advanced Algorithms</a:t>
            </a:r>
            <a:endParaRPr lang="en-US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9740348" y="6371351"/>
            <a:ext cx="2451652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4BA6E8-DE88-4F2D-979D-6C8A630813A3}"/>
              </a:ext>
            </a:extLst>
          </p:cNvPr>
          <p:cNvSpPr/>
          <p:nvPr/>
        </p:nvSpPr>
        <p:spPr>
          <a:xfrm>
            <a:off x="336" y="35726"/>
            <a:ext cx="862649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D67FBA-32B6-4A8C-9E8C-E81BED4A15CE}"/>
              </a:ext>
            </a:extLst>
          </p:cNvPr>
          <p:cNvSpPr/>
          <p:nvPr/>
        </p:nvSpPr>
        <p:spPr>
          <a:xfrm>
            <a:off x="0" y="67138"/>
            <a:ext cx="8837178" cy="615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Imbalance Check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---- Decision whether to use Resampling Technique like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   57.999989    *** There is no presence of Class Imbalance.</a:t>
            </a:r>
          </a:p>
          <a:p>
            <a:pPr marL="342900" indent="-342900">
              <a:buAutoNum type="arabicPlain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42.000011 </a:t>
            </a:r>
          </a:p>
          <a:p>
            <a:endParaRPr 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Implementing KNN                                        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Decision Tree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lain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lain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lain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lain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lain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Random Forest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434FF9-CF61-4DFB-8307-85F63A743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86" y="1687174"/>
            <a:ext cx="4402119" cy="50062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31CAFC-6A20-4D3E-87A5-BDF3FB504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155" y="1687173"/>
            <a:ext cx="4180023" cy="20764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CEB4C5-BF7B-45BB-8622-2F81A2297A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7155" y="4465983"/>
            <a:ext cx="4154337" cy="190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693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Handing touching mobile phone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839200" y="-1"/>
            <a:ext cx="3352800" cy="637135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8526" y="283585"/>
            <a:ext cx="3352126" cy="2486119"/>
          </a:xfrm>
        </p:spPr>
        <p:txBody>
          <a:bodyPr/>
          <a:lstStyle/>
          <a:p>
            <a:pPr lvl="0" algn="l">
              <a:lnSpc>
                <a:spcPct val="100000"/>
              </a:lnSpc>
              <a:spcBef>
                <a:spcPts val="0"/>
              </a:spcBef>
            </a:pPr>
            <a:r>
              <a:rPr lang="en-US" sz="3600" spc="0" dirty="0">
                <a:solidFill>
                  <a:srgbClr val="00B050"/>
                </a:solidFill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Modelling with Advanced Algorithms</a:t>
            </a:r>
            <a:endParaRPr lang="en-US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9740348" y="6371351"/>
            <a:ext cx="2451652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4BA6E8-DE88-4F2D-979D-6C8A630813A3}"/>
              </a:ext>
            </a:extLst>
          </p:cNvPr>
          <p:cNvSpPr/>
          <p:nvPr/>
        </p:nvSpPr>
        <p:spPr>
          <a:xfrm>
            <a:off x="336" y="35726"/>
            <a:ext cx="862649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D67FBA-32B6-4A8C-9E8C-E81BED4A15CE}"/>
              </a:ext>
            </a:extLst>
          </p:cNvPr>
          <p:cNvSpPr/>
          <p:nvPr/>
        </p:nvSpPr>
        <p:spPr>
          <a:xfrm>
            <a:off x="0" y="67138"/>
            <a:ext cx="8837178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Implementing Naïve Bayes                                        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Bagging Classifier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lain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lain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lain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lain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lain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</a:p>
          <a:p>
            <a:pPr algn="ctr"/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AdaBoost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2F6A4A-AF77-4E26-BC31-B9890704F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91" y="802536"/>
            <a:ext cx="4333461" cy="19671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E2C857-3091-42AD-9476-18408AB8F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707" y="802535"/>
            <a:ext cx="3895295" cy="19671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33E49B-5769-449E-B684-2A65FF38B2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9223" y="3868075"/>
            <a:ext cx="4579386" cy="208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60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Handing touching mobile phone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289774" y="-1"/>
            <a:ext cx="2902226" cy="637135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426" y="283585"/>
            <a:ext cx="2902226" cy="2486119"/>
          </a:xfrm>
        </p:spPr>
        <p:txBody>
          <a:bodyPr/>
          <a:lstStyle/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US" sz="3600" spc="0" dirty="0">
                <a:solidFill>
                  <a:srgbClr val="00B050"/>
                </a:solidFill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Modelling with Advanced Algorithms</a:t>
            </a:r>
            <a:endParaRPr lang="en-US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9740348" y="6371351"/>
            <a:ext cx="2451652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4BA6E8-DE88-4F2D-979D-6C8A630813A3}"/>
              </a:ext>
            </a:extLst>
          </p:cNvPr>
          <p:cNvSpPr/>
          <p:nvPr/>
        </p:nvSpPr>
        <p:spPr>
          <a:xfrm>
            <a:off x="336" y="35726"/>
            <a:ext cx="8626491" cy="94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after Performing Hyperparameter Tuning on the Algorithms applied upon Base Model:</a:t>
            </a:r>
          </a:p>
          <a:p>
            <a:pPr lvl="0">
              <a:spcBef>
                <a:spcPct val="20000"/>
              </a:spcBef>
            </a:pPr>
            <a:endParaRPr 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D67FBA-32B6-4A8C-9E8C-E81BED4A15CE}"/>
              </a:ext>
            </a:extLst>
          </p:cNvPr>
          <p:cNvSpPr/>
          <p:nvPr/>
        </p:nvSpPr>
        <p:spPr>
          <a:xfrm>
            <a:off x="0" y="67138"/>
            <a:ext cx="8837178" cy="670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lain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lain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lain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lain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lain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991693-F21A-4A48-97E8-01B190CCD3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017" y="743940"/>
            <a:ext cx="4111193" cy="3894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D48589-DE6A-4D68-9B3E-AB62BA9D1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891" y="743941"/>
            <a:ext cx="4964187" cy="389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C880C6B-E5E0-43D9-9D43-7BCD27F77977}"/>
              </a:ext>
            </a:extLst>
          </p:cNvPr>
          <p:cNvSpPr/>
          <p:nvPr/>
        </p:nvSpPr>
        <p:spPr>
          <a:xfrm>
            <a:off x="106017" y="4862559"/>
            <a:ext cx="9077740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above ROC_AUC Curve shows the top 4 performing algorithms on our objectives.</a:t>
            </a:r>
          </a:p>
          <a:p>
            <a:pPr marL="285750" lvl="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the above table and the results that we have achieved here, we see that 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 give us the best accuracy to detect a 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FRAUD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activity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6862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Handing touching mobile phone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0" y="-1"/>
            <a:ext cx="3048000" cy="637135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0" y="217324"/>
            <a:ext cx="3048000" cy="2486119"/>
          </a:xfrm>
        </p:spPr>
        <p:txBody>
          <a:bodyPr/>
          <a:lstStyle/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US" sz="3600" spc="0" dirty="0">
                <a:solidFill>
                  <a:srgbClr val="00B050"/>
                </a:solidFill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RFM Customer Segmentation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9740348" y="6371351"/>
            <a:ext cx="2451652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D67FBA-32B6-4A8C-9E8C-E81BED4A15CE}"/>
              </a:ext>
            </a:extLst>
          </p:cNvPr>
          <p:cNvSpPr/>
          <p:nvPr/>
        </p:nvSpPr>
        <p:spPr>
          <a:xfrm>
            <a:off x="0" y="67138"/>
            <a:ext cx="8837178" cy="670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lain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lain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lain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lain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lain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D3DDA6-E956-467F-80D6-594282780C5F}"/>
              </a:ext>
            </a:extLst>
          </p:cNvPr>
          <p:cNvSpPr/>
          <p:nvPr/>
        </p:nvSpPr>
        <p:spPr>
          <a:xfrm>
            <a:off x="0" y="81333"/>
            <a:ext cx="9144000" cy="907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customer needs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and targeting 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specific clusters of customers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based on their need is one way for a supply chain company to increase number of customers and also to gain more profits. 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R_Value (Recency)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indicates how much time elapsed since a customer last order.</a:t>
            </a:r>
          </a:p>
          <a:p>
            <a:pPr marL="285750" lvl="0" indent="-285750" algn="just"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F_Value (Frequency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indicates how many times a customer ordered.</a:t>
            </a:r>
          </a:p>
          <a:p>
            <a:pPr marL="285750" lvl="0" indent="-285750" algn="just"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M_Value (Monetary value)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tells us how much a customer has spent purchasing items.</a:t>
            </a:r>
          </a:p>
          <a:p>
            <a:pPr lvl="0">
              <a:spcBef>
                <a:spcPct val="20000"/>
              </a:spcBef>
            </a:pP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spcBef>
                <a:spcPct val="20000"/>
              </a:spcBef>
            </a:pP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spcBef>
                <a:spcPct val="20000"/>
              </a:spcBef>
            </a:pP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spcBef>
                <a:spcPct val="20000"/>
              </a:spcBef>
            </a:pP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A7CC91-920E-4F34-8558-BECD00655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151" y="2252870"/>
            <a:ext cx="5466875" cy="1859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AD2BDE-141A-4F21-B05E-73CEEB3A8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11" y="4126757"/>
            <a:ext cx="8837178" cy="22587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248217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Handing touching mobile phone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0" y="-1"/>
            <a:ext cx="3048000" cy="637135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0" y="217324"/>
            <a:ext cx="3048000" cy="2486119"/>
          </a:xfrm>
        </p:spPr>
        <p:txBody>
          <a:bodyPr/>
          <a:lstStyle/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US" sz="3600" spc="0" dirty="0">
                <a:solidFill>
                  <a:srgbClr val="00B050"/>
                </a:solidFill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RFM Customer Segmentation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9740348" y="6371351"/>
            <a:ext cx="2451652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D67FBA-32B6-4A8C-9E8C-E81BED4A15CE}"/>
              </a:ext>
            </a:extLst>
          </p:cNvPr>
          <p:cNvSpPr/>
          <p:nvPr/>
        </p:nvSpPr>
        <p:spPr>
          <a:xfrm>
            <a:off x="0" y="67138"/>
            <a:ext cx="8837178" cy="670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lain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lain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lain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lain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lain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D3DDA6-E956-467F-80D6-594282780C5F}"/>
              </a:ext>
            </a:extLst>
          </p:cNvPr>
          <p:cNvSpPr/>
          <p:nvPr/>
        </p:nvSpPr>
        <p:spPr>
          <a:xfrm>
            <a:off x="0" y="81333"/>
            <a:ext cx="9144000" cy="691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spcBef>
                <a:spcPct val="20000"/>
              </a:spcBef>
            </a:pP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spcBef>
                <a:spcPct val="20000"/>
              </a:spcBef>
            </a:pP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spcBef>
                <a:spcPct val="20000"/>
              </a:spcBef>
            </a:pP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D01EEF-AE2D-4632-B6C6-9E07ECE8DFDF}"/>
              </a:ext>
            </a:extLst>
          </p:cNvPr>
          <p:cNvSpPr/>
          <p:nvPr/>
        </p:nvSpPr>
        <p:spPr>
          <a:xfrm>
            <a:off x="92766" y="142420"/>
            <a:ext cx="9051234" cy="654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 different customer segments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To make it easier for segmentation individual 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R,F,M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scores are added together.</a:t>
            </a:r>
          </a:p>
          <a:p>
            <a:pPr marL="285750" lvl="0" indent="-285750"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 values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total for 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segmentation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Appropriate names were assigned for each value separately.</a:t>
            </a:r>
          </a:p>
          <a:p>
            <a:pPr marL="285750" lvl="0" indent="-285750"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Since total customers are divided into 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 segments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can be seen that, 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11.4% customers are at risk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losing them as customers and 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11% customers needs attention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 even they will be lost eventually. It can be seen 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4.4% of customers are already lost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lvl="0" indent="-285750"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10 Churned best customers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who has not purchased anything in a while are presented in the 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 slide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These customers used to place orders with huge amounts very frequently but they did not place orders from almost a year which means they are 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purchasing from other companies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These groups of people should be targeted with offers to gain them back.</a:t>
            </a:r>
          </a:p>
          <a:p>
            <a:pPr marL="285750" lvl="0" indent="-285750"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the RFM Analysis, 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10 new best customers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who place costly orders often can be found out.</a:t>
            </a:r>
          </a:p>
          <a:p>
            <a:pPr marL="285750" lvl="0" indent="-285750"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customers has the potential to become best customers this people should be 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targeted to convert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them into 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loyal customers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All these different segment of customers should be targeted with different 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tailored advertisements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rewards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increased profits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responsiveness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customers.</a:t>
            </a:r>
          </a:p>
          <a:p>
            <a:pPr lvl="0">
              <a:spcBef>
                <a:spcPct val="20000"/>
              </a:spcBef>
            </a:pP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766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Handing touching mobile phone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0" y="-1"/>
            <a:ext cx="3048000" cy="637135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0" y="217324"/>
            <a:ext cx="3048000" cy="2486119"/>
          </a:xfrm>
        </p:spPr>
        <p:txBody>
          <a:bodyPr/>
          <a:lstStyle/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US" sz="3600" spc="0" dirty="0">
                <a:solidFill>
                  <a:srgbClr val="00B050"/>
                </a:solidFill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RFM Customer Segmentation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9740348" y="6371351"/>
            <a:ext cx="2451652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D67FBA-32B6-4A8C-9E8C-E81BED4A15CE}"/>
              </a:ext>
            </a:extLst>
          </p:cNvPr>
          <p:cNvSpPr/>
          <p:nvPr/>
        </p:nvSpPr>
        <p:spPr>
          <a:xfrm>
            <a:off x="0" y="67138"/>
            <a:ext cx="8837178" cy="670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lain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lain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lain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lain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lain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D3DDA6-E956-467F-80D6-594282780C5F}"/>
              </a:ext>
            </a:extLst>
          </p:cNvPr>
          <p:cNvSpPr/>
          <p:nvPr/>
        </p:nvSpPr>
        <p:spPr>
          <a:xfrm>
            <a:off x="0" y="81333"/>
            <a:ext cx="9144000" cy="691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spcBef>
                <a:spcPct val="20000"/>
              </a:spcBef>
            </a:pP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spcBef>
                <a:spcPct val="20000"/>
              </a:spcBef>
            </a:pP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spcBef>
                <a:spcPct val="20000"/>
              </a:spcBef>
            </a:pP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6697BC-6928-451F-B61A-C72D7009B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909" y="-1"/>
            <a:ext cx="6706181" cy="4320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A9C743-F659-4840-8911-97CA1DBAF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20210"/>
            <a:ext cx="9135352" cy="24564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491526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 descr="hand clapping">
            <a:extLst>
              <a:ext uri="{FF2B5EF4-FFF2-40B4-BE49-F238E27FC236}">
                <a16:creationId xmlns:a16="http://schemas.microsoft.com/office/drawing/2014/main" id="{AAB6EE12-FEF8-FB41-A909-0DA61D7725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04025"/>
          </a:xfr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473ECE4C-427B-4EC7-A591-E162405A4D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2801" y="3604591"/>
            <a:ext cx="4890051" cy="1073426"/>
          </a:xfrm>
        </p:spPr>
        <p:txBody>
          <a:bodyPr/>
          <a:lstStyle/>
          <a:p>
            <a:pPr algn="ctr"/>
            <a:r>
              <a:rPr lang="en-US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THANK</a:t>
            </a:r>
            <a:r>
              <a:rPr lang="en-US" dirty="0">
                <a:highlight>
                  <a:srgbClr val="00FFFF"/>
                </a:highlight>
              </a:rPr>
              <a:t>  </a:t>
            </a:r>
            <a:r>
              <a:rPr lang="en-US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D0CAF23-754C-4EBE-B3AE-72D500C4E1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4" y="0"/>
            <a:ext cx="8626480" cy="44950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pic>
        <p:nvPicPr>
          <p:cNvPr id="9" name="Picture Placeholder 8" descr="Handing touching mobile phone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627164" y="-1"/>
            <a:ext cx="3564835" cy="637135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6491" y="770266"/>
            <a:ext cx="3564835" cy="1797417"/>
          </a:xfrm>
        </p:spPr>
        <p:txBody>
          <a:bodyPr/>
          <a:lstStyle/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US" sz="3200" spc="0" dirty="0">
                <a:solidFill>
                  <a:srgbClr val="00B050"/>
                </a:solidFill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Problem Definition and Importance</a:t>
            </a:r>
            <a:br>
              <a:rPr lang="en-US" sz="3200" spc="0" dirty="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9740348" y="6371351"/>
            <a:ext cx="2451652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4BA6E8-DE88-4F2D-979D-6C8A630813A3}"/>
              </a:ext>
            </a:extLst>
          </p:cNvPr>
          <p:cNvSpPr/>
          <p:nvPr/>
        </p:nvSpPr>
        <p:spPr>
          <a:xfrm>
            <a:off x="-1" y="4495027"/>
            <a:ext cx="8626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Mapping out a supply chain is one of the critical steps in performing an external analysis in a strategic planning process. The importance of clearly laying out the supply chain is that it helps a company define its own market and decide where it wants to be in.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Detection of </a:t>
            </a:r>
            <a:r>
              <a:rPr lang="en-US" b="1" dirty="0"/>
              <a:t>high risk (fraudulent) product category, products, transaction modes </a:t>
            </a:r>
            <a:r>
              <a:rPr lang="en-US" dirty="0"/>
              <a:t>along with </a:t>
            </a:r>
            <a:r>
              <a:rPr lang="en-US" b="1" dirty="0"/>
              <a:t>demographic characteristics </a:t>
            </a:r>
            <a:r>
              <a:rPr lang="en-US" dirty="0"/>
              <a:t>and </a:t>
            </a:r>
            <a:r>
              <a:rPr lang="en-US" b="1" dirty="0"/>
              <a:t>personal attributes </a:t>
            </a:r>
            <a:r>
              <a:rPr lang="en-US" dirty="0"/>
              <a:t>of customer who are susceptible or contributing towards fraudulent activities.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Customer Segmentation </a:t>
            </a:r>
            <a:r>
              <a:rPr lang="en-US" dirty="0"/>
              <a:t>through </a:t>
            </a:r>
            <a:r>
              <a:rPr lang="en-US" b="1" dirty="0"/>
              <a:t>RFM Analysis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Handing touching mobile phone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627164" y="-1"/>
            <a:ext cx="3564835" cy="637135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6491" y="770266"/>
            <a:ext cx="3564835" cy="1797417"/>
          </a:xfrm>
        </p:spPr>
        <p:txBody>
          <a:bodyPr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solidFill>
                  <a:srgbClr val="00B050"/>
                </a:solidFill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Data Preprocessing &amp; Cleaning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9740348" y="6371351"/>
            <a:ext cx="2451652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4BA6E8-DE88-4F2D-979D-6C8A630813A3}"/>
              </a:ext>
            </a:extLst>
          </p:cNvPr>
          <p:cNvSpPr/>
          <p:nvPr/>
        </p:nvSpPr>
        <p:spPr>
          <a:xfrm>
            <a:off x="336" y="35726"/>
            <a:ext cx="862649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DE33E1-5616-492E-B2D3-1F6CC148AB59}"/>
              </a:ext>
            </a:extLst>
          </p:cNvPr>
          <p:cNvSpPr/>
          <p:nvPr/>
        </p:nvSpPr>
        <p:spPr>
          <a:xfrm>
            <a:off x="0" y="-1"/>
            <a:ext cx="8625818" cy="670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 categorization :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No. of Numerical Columns: 29 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No. of Categorical Columns: 24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DataCo dataset dimension  =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180519 rows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53 columns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Null Value Imputation :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Lname 0.004432</a:t>
            </a:r>
            <a:r>
              <a:rPr lang="en-US" alt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Zip code 0.001662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Zip code 86.239676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Description  100.000000</a:t>
            </a:r>
          </a:p>
          <a:p>
            <a:pPr lvl="0"/>
            <a:endParaRPr lang="en-US" alt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were the columns having Null values.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two columns 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Zip code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Description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both have highest null values, for the 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given objectives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zip code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not required and also the 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also not required, so dropped the two columns.</a:t>
            </a:r>
          </a:p>
          <a:p>
            <a:pPr lvl="0"/>
            <a:endParaRPr lang="en-US" alt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Column Division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    </a:t>
            </a:r>
          </a:p>
          <a:p>
            <a:pPr lvl="0"/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</a:p>
          <a:p>
            <a:pPr marL="342900" lvl="0" indent="-342900" algn="just">
              <a:buFont typeface="Wingdings" panose="05000000000000000000" pitchFamily="2" charset="2"/>
              <a:buChar char="q"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Categories COMPLETE, PROCESSING, CLOSED, CANCELED can be categorized as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NON-FRAUD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the order is processed or in processing state. The Categories PENDING_PAYMENT,PENDING, ON_HOLD, SUSPECTED-FRAUD, PAYMENT_REVIEW can be categorized as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FRAUD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the order is on hold, or on review</a:t>
            </a: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endParaRPr lang="en-US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D54A5D-9683-42CC-9C75-8180BCB52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5817" y="2811893"/>
            <a:ext cx="3564835" cy="1908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75C3E6-100A-4406-97AD-923E2643B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816" y="5125042"/>
            <a:ext cx="3566183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10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Handing touching mobile phone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422296" y="-1"/>
            <a:ext cx="2769703" cy="637135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1623" y="770266"/>
            <a:ext cx="2769703" cy="1797417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rgbClr val="00B050"/>
                </a:solidFill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Exploratory Data Analysis</a:t>
            </a:r>
            <a:endParaRPr lang="en-US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9740348" y="6371351"/>
            <a:ext cx="2451652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4BA6E8-DE88-4F2D-979D-6C8A630813A3}"/>
              </a:ext>
            </a:extLst>
          </p:cNvPr>
          <p:cNvSpPr/>
          <p:nvPr/>
        </p:nvSpPr>
        <p:spPr>
          <a:xfrm>
            <a:off x="336" y="35726"/>
            <a:ext cx="862649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419204-38ED-499F-97DA-67900B4B2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26"/>
            <a:ext cx="5076723" cy="3807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388190-FFC3-449A-AC43-2A71F80E0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723" y="35725"/>
            <a:ext cx="4344227" cy="3807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9E3CE5-EE49-45D1-B570-8D31E6A74870}"/>
              </a:ext>
            </a:extLst>
          </p:cNvPr>
          <p:cNvSpPr/>
          <p:nvPr/>
        </p:nvSpPr>
        <p:spPr>
          <a:xfrm>
            <a:off x="0" y="3843130"/>
            <a:ext cx="942095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Days for shipping(real)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Days for shipping(scheduled)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telling the number of days it took to deliver the order, created 1 column telling if the order shipment was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delayed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on-time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before-time</a:t>
            </a:r>
            <a:r>
              <a:rPr lang="en-I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Dropped the column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Late delivery risk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as we will not calculate the time for delivery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the categorical columns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email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password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were removed as both were having hidden characters,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Fname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Lname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also can be removed as customer ID is present,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Image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be removed as it is a hyper link which is not useful,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shipping data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 removed as we already have created a new column telling us if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shipment is delayed or not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the numerical columns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 per order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Profit Per Order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both the same.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Status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 only one value 0 in the  whole column. So, dropped it.</a:t>
            </a:r>
            <a:endParaRPr lang="en-IN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295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18" y="54649"/>
            <a:ext cx="11979965" cy="432000"/>
          </a:xfrm>
        </p:spPr>
        <p:txBody>
          <a:bodyPr/>
          <a:lstStyle/>
          <a:p>
            <a:r>
              <a:rPr lang="en-US" sz="3600" spc="-300" dirty="0">
                <a:solidFill>
                  <a:srgbClr val="00B050"/>
                </a:solidFill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Exploratory Data Analysis……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9766852" y="6371351"/>
            <a:ext cx="2425148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80C6D03-6BB6-4A8A-954D-9866AFE17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08" y="486649"/>
            <a:ext cx="5459895" cy="3171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216A0EB-4A2A-4BED-8BEB-AC76A45C6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298" y="486648"/>
            <a:ext cx="5459894" cy="3171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C469587-A41F-4FE2-BDE5-B7E8B9AB2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08" y="3658423"/>
            <a:ext cx="5459895" cy="3144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E5A2E2-2A79-45CA-949D-833F1137B5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4298" y="3658424"/>
            <a:ext cx="5459894" cy="2712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18" y="54649"/>
            <a:ext cx="11979965" cy="432000"/>
          </a:xfrm>
        </p:spPr>
        <p:txBody>
          <a:bodyPr/>
          <a:lstStyle/>
          <a:p>
            <a:r>
              <a:rPr lang="en-US" sz="3600" spc="-300" dirty="0">
                <a:solidFill>
                  <a:srgbClr val="00B050"/>
                </a:solidFill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Exploratory Data Analysis……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9793357" y="6371351"/>
            <a:ext cx="2398643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AE109A-DAED-4883-88F9-ADECE7D1A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37" y="477783"/>
            <a:ext cx="5970335" cy="3395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46D8B4-25FB-4ED7-9536-CD0B1043D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790" y="468916"/>
            <a:ext cx="5645426" cy="3395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4A7A4E-E117-4F9D-9554-D7AAA1547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49" y="3882414"/>
            <a:ext cx="5506510" cy="2920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26C8B9-6E78-4B5B-AF4F-704C23416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790" y="3882412"/>
            <a:ext cx="5645426" cy="2903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838158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18" y="54649"/>
            <a:ext cx="11979965" cy="432000"/>
          </a:xfrm>
        </p:spPr>
        <p:txBody>
          <a:bodyPr/>
          <a:lstStyle/>
          <a:p>
            <a:r>
              <a:rPr lang="en-US" sz="3600" spc="-300" dirty="0">
                <a:solidFill>
                  <a:srgbClr val="00B050"/>
                </a:solidFill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Exploratory Data Analysis……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9793357" y="6371351"/>
            <a:ext cx="2398643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5E7FBB-D601-430D-96E0-4185C99AD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93" y="486649"/>
            <a:ext cx="11611516" cy="335648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D93C171-7969-478A-AEE4-BFC323B7ADF1}"/>
              </a:ext>
            </a:extLst>
          </p:cNvPr>
          <p:cNvSpPr/>
          <p:nvPr/>
        </p:nvSpPr>
        <p:spPr>
          <a:xfrm>
            <a:off x="106017" y="3870362"/>
            <a:ext cx="12032974" cy="2840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Top 10 </a:t>
            </a:r>
            <a:r>
              <a:rPr kumimoji="0" lang="en-US" sz="1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customer id's 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who are fraudulent customer, </a:t>
            </a:r>
            <a:r>
              <a:rPr kumimoji="0" lang="en-US" sz="1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product id's 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which a fraudulent person will try to fraud.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Top 10 </a:t>
            </a:r>
            <a:r>
              <a:rPr kumimoji="0" lang="en-US" sz="1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categories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which a fraudulent person will try to commit fraud, </a:t>
            </a:r>
            <a:r>
              <a:rPr lang="en-US" sz="19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cities</a:t>
            </a:r>
            <a:r>
              <a:rPr lang="en-US" sz="19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where fraudulent orders are placed from.</a:t>
            </a:r>
            <a:endParaRPr kumimoji="0" lang="en-US" sz="1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Fraudulent customers are located by using the </a:t>
            </a:r>
            <a:r>
              <a:rPr kumimoji="0" lang="en-US" sz="1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Longitude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0" lang="en-US" sz="1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Latitude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Different </a:t>
            </a:r>
            <a:r>
              <a:rPr kumimoji="0" lang="en-US" sz="1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market regions 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where fraudulent activities happen.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Top 10 Number of fraudulent activities for </a:t>
            </a:r>
            <a:r>
              <a:rPr kumimoji="0" lang="en-US" sz="1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each year, each month 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in the dataset.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Trend in fraudulent activity for </a:t>
            </a:r>
            <a:r>
              <a:rPr kumimoji="0" lang="en-US" sz="1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each month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 max fraudulent activity happens in </a:t>
            </a:r>
            <a:r>
              <a:rPr kumimoji="0" lang="en-US" sz="1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January and July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If Fraudsters orders something, they tend to go with </a:t>
            </a:r>
            <a:r>
              <a:rPr kumimoji="0" lang="en-US" sz="1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Standard Class 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kumimoji="0" lang="en-US" sz="1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shipping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9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7 </a:t>
            </a:r>
            <a:r>
              <a:rPr lang="en-US" sz="19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 number of fraudulent customers</a:t>
            </a:r>
            <a:endParaRPr kumimoji="0" lang="en-US" sz="19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81625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18" y="54649"/>
            <a:ext cx="11979965" cy="432000"/>
          </a:xfrm>
        </p:spPr>
        <p:txBody>
          <a:bodyPr/>
          <a:lstStyle/>
          <a:p>
            <a:r>
              <a:rPr lang="en-US" sz="3600" spc="-300" dirty="0">
                <a:solidFill>
                  <a:srgbClr val="00B050"/>
                </a:solidFill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Exploratory Data Analysis……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9793357" y="6371351"/>
            <a:ext cx="2398643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CD939D-5789-444E-82FB-5AB72DC26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94" y="604629"/>
            <a:ext cx="5945244" cy="46150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5948F4-E79F-4561-9CE1-124CFBF0B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826" y="604629"/>
            <a:ext cx="5526157" cy="458856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A4BDC1-4CE7-4082-85E0-0545A2787A18}"/>
              </a:ext>
            </a:extLst>
          </p:cNvPr>
          <p:cNvSpPr/>
          <p:nvPr/>
        </p:nvSpPr>
        <p:spPr>
          <a:xfrm>
            <a:off x="106018" y="5337681"/>
            <a:ext cx="11979964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Fraudsters have 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specific day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place fraud orders.</a:t>
            </a:r>
          </a:p>
          <a:p>
            <a:pPr marL="285750" lvl="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10 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regions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fraudulent activities happens the most.</a:t>
            </a:r>
          </a:p>
          <a:p>
            <a:pPr marL="285750" lvl="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10 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names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have high fraudulent orders.</a:t>
            </a:r>
          </a:p>
          <a:p>
            <a:pPr marL="285750" lvl="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10 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names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fraudsters tries to buy.</a:t>
            </a:r>
          </a:p>
          <a:p>
            <a:pPr lvl="0">
              <a:spcBef>
                <a:spcPct val="20000"/>
              </a:spcBef>
            </a:pP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016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Handing touching mobile phone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839200" y="-1"/>
            <a:ext cx="3352800" cy="637135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0" y="486650"/>
            <a:ext cx="3352126" cy="2322811"/>
          </a:xfrm>
        </p:spPr>
        <p:txBody>
          <a:bodyPr/>
          <a:lstStyle/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US" sz="3200" spc="0" dirty="0">
                <a:solidFill>
                  <a:srgbClr val="00B050"/>
                </a:solidFill>
                <a:latin typeface="Times New Roman" panose="02020603050405020304" pitchFamily="18" charset="0"/>
                <a:ea typeface="굴림" panose="020B0600000101010101" pitchFamily="34" charset="-127"/>
                <a:cs typeface="Times New Roman" panose="02020603050405020304" pitchFamily="18" charset="0"/>
              </a:rPr>
              <a:t>Outliers Check and Multicollinearity</a:t>
            </a:r>
            <a:br>
              <a:rPr lang="en-US" sz="3600" spc="0" dirty="0">
                <a:solidFill>
                  <a:srgbClr val="00B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lang="en-US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9740348" y="6371351"/>
            <a:ext cx="2451652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4BA6E8-DE88-4F2D-979D-6C8A630813A3}"/>
              </a:ext>
            </a:extLst>
          </p:cNvPr>
          <p:cNvSpPr/>
          <p:nvPr/>
        </p:nvSpPr>
        <p:spPr>
          <a:xfrm>
            <a:off x="336" y="35726"/>
            <a:ext cx="862649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47C350-B075-4C5C-8B8E-F9EE777854D1}"/>
              </a:ext>
            </a:extLst>
          </p:cNvPr>
          <p:cNvSpPr/>
          <p:nvPr/>
        </p:nvSpPr>
        <p:spPr>
          <a:xfrm>
            <a:off x="0" y="35726"/>
            <a:ext cx="8838526" cy="657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Checked the presence of outliers by using the 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IQR technique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lvl="0" indent="-285750"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(% of outliers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dataset features) :</a:t>
            </a:r>
          </a:p>
          <a:p>
            <a:pPr marL="285750" lvl="0" indent="-285750" algn="just"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of loss of data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17.40</a:t>
            </a:r>
          </a:p>
          <a:p>
            <a:pPr lvl="0" algn="just">
              <a:spcBef>
                <a:spcPct val="20000"/>
              </a:spcBef>
            </a:pPr>
            <a:endParaRPr lang="en-US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Since the percentage of removal is very </a:t>
            </a:r>
          </a:p>
          <a:p>
            <a:pPr lvl="0" algn="just">
              <a:spcBef>
                <a:spcPct val="20000"/>
              </a:spcBef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we will 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be removing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outliers </a:t>
            </a:r>
          </a:p>
          <a:p>
            <a:pPr lvl="0" algn="just">
              <a:spcBef>
                <a:spcPct val="20000"/>
              </a:spcBef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the original dataset as </a:t>
            </a:r>
          </a:p>
          <a:p>
            <a:pPr lvl="0" algn="just">
              <a:spcBef>
                <a:spcPct val="20000"/>
              </a:spcBef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loss is very high.</a:t>
            </a:r>
          </a:p>
          <a:p>
            <a:pPr lvl="0" algn="just">
              <a:spcBef>
                <a:spcPct val="20000"/>
              </a:spcBef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used for loop to find 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VIF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removed </a:t>
            </a:r>
          </a:p>
          <a:p>
            <a:pPr lvl="0" algn="just">
              <a:spcBef>
                <a:spcPct val="20000"/>
              </a:spcBef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variables with 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VIF greater than 10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0" algn="just">
              <a:spcBef>
                <a:spcPct val="20000"/>
              </a:spcBef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set the 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threshold to 10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as we wish to </a:t>
            </a:r>
          </a:p>
          <a:p>
            <a:pPr lvl="0" algn="just">
              <a:spcBef>
                <a:spcPct val="20000"/>
              </a:spcBef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remove the variable for which the remaining </a:t>
            </a:r>
          </a:p>
          <a:p>
            <a:pPr lvl="0" algn="just">
              <a:spcBef>
                <a:spcPct val="20000"/>
              </a:spcBef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variables explains more than 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90% of the </a:t>
            </a:r>
          </a:p>
          <a:p>
            <a:pPr lvl="0" algn="just">
              <a:spcBef>
                <a:spcPct val="20000"/>
              </a:spcBef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variation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One can choose the threshold </a:t>
            </a:r>
          </a:p>
          <a:p>
            <a:pPr lvl="0" algn="just">
              <a:spcBef>
                <a:spcPct val="20000"/>
              </a:spcBef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 than 10. </a:t>
            </a:r>
          </a:p>
          <a:p>
            <a:pPr lvl="0" algn="just">
              <a:spcBef>
                <a:spcPct val="20000"/>
              </a:spcBef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(It depends on the business requirements)</a:t>
            </a:r>
          </a:p>
          <a:p>
            <a:pPr lvl="0">
              <a:spcBef>
                <a:spcPct val="20000"/>
              </a:spcBef>
            </a:pPr>
            <a:r>
              <a:rPr lang="en-US" sz="1600" b="1" dirty="0">
                <a:solidFill>
                  <a:prstClr val="black">
                    <a:tint val="7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</a:p>
          <a:p>
            <a:pPr lvl="0">
              <a:spcBef>
                <a:spcPct val="20000"/>
              </a:spcBef>
            </a:pPr>
            <a:r>
              <a:rPr lang="en-US" sz="1600" b="1" dirty="0">
                <a:solidFill>
                  <a:prstClr val="black">
                    <a:tint val="7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</a:t>
            </a:r>
          </a:p>
          <a:p>
            <a:pPr lvl="0">
              <a:spcBef>
                <a:spcPct val="20000"/>
              </a:spcBef>
            </a:pPr>
            <a:r>
              <a:rPr lang="en-US" sz="1600" b="1" dirty="0">
                <a:solidFill>
                  <a:prstClr val="black">
                    <a:tint val="7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removal of features &gt;&gt;&gt;&gt;&gt;&gt;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48A28E-17BE-4EFF-9CC5-72AC0776C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8527" y="3131012"/>
            <a:ext cx="3353474" cy="30047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E3E5BC-A5FB-4EEF-9F50-A38EA5180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462" y="371061"/>
            <a:ext cx="4504728" cy="6000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113442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0_Bright business presentation_AAS_v3" id="{57D58BC9-3F05-45D4-81CD-7BA898B4CAAD}" vid="{0F92AA19-00D6-4C71-B13F-219D7994A0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8E15EA0-2F38-456B-B156-038699A5D17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EDB5DD7-8DCC-4069-9EB3-5D09818665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F90D0D0-7C1D-47FF-A2F0-9937AA567A3D}">
  <ds:schemaRefs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71af3243-3dd4-4a8d-8c0d-dd76da1f02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Bright business presentation</Template>
  <TotalTime>0</TotalTime>
  <Words>1361</Words>
  <Application>Microsoft Office PowerPoint</Application>
  <PresentationFormat>Widescreen</PresentationFormat>
  <Paragraphs>424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Candara</vt:lpstr>
      <vt:lpstr>Corbel</vt:lpstr>
      <vt:lpstr>Times New Roman</vt:lpstr>
      <vt:lpstr>Wingdings</vt:lpstr>
      <vt:lpstr>Office Theme</vt:lpstr>
      <vt:lpstr>DataCo Smart Supply Chain Data Analysis </vt:lpstr>
      <vt:lpstr>Problem Definition and Importance </vt:lpstr>
      <vt:lpstr>Data Preprocessing &amp; Cleaning</vt:lpstr>
      <vt:lpstr>Exploratory Data Analysis</vt:lpstr>
      <vt:lpstr>Exploratory Data Analysis……</vt:lpstr>
      <vt:lpstr>Exploratory Data Analysis……</vt:lpstr>
      <vt:lpstr>Exploratory Data Analysis……</vt:lpstr>
      <vt:lpstr>Exploratory Data Analysis……</vt:lpstr>
      <vt:lpstr>Outliers Check and Multicollinearity </vt:lpstr>
      <vt:lpstr>Base Model &amp; Assumptions</vt:lpstr>
      <vt:lpstr>Modelling with Advanced Algorithms</vt:lpstr>
      <vt:lpstr>Modelling with Advanced Algorithms</vt:lpstr>
      <vt:lpstr>Modelling with Advanced Algorithms</vt:lpstr>
      <vt:lpstr>RFM Customer Segmentation</vt:lpstr>
      <vt:lpstr>RFM Customer Segmentation</vt:lpstr>
      <vt:lpstr>RFM Customer Segmentation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2021-05-06T20:25:28Z</dcterms:created>
  <dcterms:modified xsi:type="dcterms:W3CDTF">2021-05-07T06:24:52Z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